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1" autoAdjust="0"/>
    <p:restoredTop sz="94660"/>
  </p:normalViewPr>
  <p:slideViewPr>
    <p:cSldViewPr>
      <p:cViewPr>
        <p:scale>
          <a:sx n="100" d="100"/>
          <a:sy n="100" d="100"/>
        </p:scale>
        <p:origin x="-48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93C21-027C-44FF-AE8E-3AFD225765E6}" type="datetimeFigureOut">
              <a:rPr lang="it-IT" smtClean="0"/>
              <a:pPr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CA55-D750-4233-886E-B674C30B675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II guerra mondiale</a:t>
            </a:r>
            <a:br>
              <a:rPr lang="it-IT" dirty="0" smtClean="0"/>
            </a:br>
            <a:r>
              <a:rPr lang="it-IT" dirty="0" smtClean="0"/>
              <a:t>degli italiani</a:t>
            </a:r>
            <a:endParaRPr lang="it-IT" dirty="0"/>
          </a:p>
        </p:txBody>
      </p:sp>
      <p:pic>
        <p:nvPicPr>
          <p:cNvPr id="122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857500" cy="1905000"/>
          </a:xfrm>
          <a:prstGeom prst="rect">
            <a:avLst/>
          </a:prstGeom>
          <a:noFill/>
        </p:spPr>
      </p:pic>
      <p:pic>
        <p:nvPicPr>
          <p:cNvPr id="1229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78756" y="3071811"/>
            <a:ext cx="261891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I bombardamenti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1643049"/>
            <a:ext cx="807249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Fine </a:t>
            </a:r>
            <a:r>
              <a:rPr lang="it-IT" sz="3200" i="1" dirty="0" smtClean="0"/>
              <a:t>1942</a:t>
            </a:r>
            <a:r>
              <a:rPr lang="it-IT" sz="3200" dirty="0" smtClean="0"/>
              <a:t> – inizio 1943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200" b="1" dirty="0" smtClean="0"/>
              <a:t>Bombardamenti</a:t>
            </a:r>
            <a:r>
              <a:rPr lang="it-IT" sz="3200" dirty="0" smtClean="0"/>
              <a:t> degli Alleati alle città italiane</a:t>
            </a:r>
          </a:p>
        </p:txBody>
      </p:sp>
      <p:pic>
        <p:nvPicPr>
          <p:cNvPr id="2253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8" y="2928933"/>
            <a:ext cx="8456209" cy="3643339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929454" y="3143249"/>
            <a:ext cx="177642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PISA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1928794" y="714357"/>
            <a:ext cx="535785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Malcontento generalizzato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28794" y="1785927"/>
            <a:ext cx="53578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200" dirty="0" smtClean="0"/>
              <a:t> Sconfitte in guerra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200" dirty="0" smtClean="0"/>
              <a:t> Bombardamenti</a:t>
            </a: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200" dirty="0" smtClean="0"/>
              <a:t> Crisi economica e alimentare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00034" y="3571876"/>
            <a:ext cx="807249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Diffusi </a:t>
            </a:r>
            <a:r>
              <a:rPr lang="it-IT" sz="3200" b="1" dirty="0" smtClean="0">
                <a:solidFill>
                  <a:srgbClr val="FF0000"/>
                </a:solidFill>
              </a:rPr>
              <a:t>scioperi</a:t>
            </a:r>
            <a:r>
              <a:rPr lang="it-IT" sz="3200" dirty="0" smtClean="0"/>
              <a:t> e </a:t>
            </a:r>
            <a:r>
              <a:rPr lang="it-IT" sz="3200" b="1" dirty="0" smtClean="0">
                <a:solidFill>
                  <a:srgbClr val="FF0000"/>
                </a:solidFill>
              </a:rPr>
              <a:t>manifestazioni</a:t>
            </a:r>
            <a:r>
              <a:rPr lang="it-IT" sz="3200" dirty="0" smtClean="0"/>
              <a:t> di protesta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(</a:t>
            </a:r>
            <a:r>
              <a:rPr lang="it-IT" sz="3200" i="1" dirty="0" smtClean="0"/>
              <a:t>crisi del consenso</a:t>
            </a:r>
            <a:r>
              <a:rPr lang="it-IT" sz="3200" dirty="0" smtClean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1928794" y="1785925"/>
            <a:ext cx="535785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11 luglio 1943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Gli Alleati sbarcano in </a:t>
            </a:r>
            <a:r>
              <a:rPr lang="it-IT" sz="3200" b="1" dirty="0" smtClean="0">
                <a:solidFill>
                  <a:srgbClr val="FF0000"/>
                </a:solidFill>
              </a:rPr>
              <a:t>Sicilia</a:t>
            </a:r>
          </a:p>
        </p:txBody>
      </p:sp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Lo sbarco in Sicilia</a:t>
            </a:r>
            <a:endParaRPr lang="it-IT" dirty="0"/>
          </a:p>
        </p:txBody>
      </p:sp>
      <p:pic>
        <p:nvPicPr>
          <p:cNvPr id="23554" name="Picture 2" descr="https://1.bp.blogspot.com/-5AYCmoxsOXc/Ul7Wb1dQ-gI/AAAAAAAAGDU/xLxWQJ7T9gg/s320/sicilia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500298" y="3071810"/>
            <a:ext cx="4551802" cy="321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1142976" y="1785927"/>
            <a:ext cx="7000924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24-25 luglio 1943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“</a:t>
            </a:r>
            <a:r>
              <a:rPr lang="it-IT" sz="3200" b="1" dirty="0" smtClean="0"/>
              <a:t>Ordine del giorno Grandi</a:t>
            </a:r>
            <a:r>
              <a:rPr lang="it-IT" sz="3200" dirty="0" smtClean="0"/>
              <a:t>” all’interno del </a:t>
            </a:r>
            <a:r>
              <a:rPr lang="it-IT" sz="3200" i="1" dirty="0" smtClean="0"/>
              <a:t>Gran Consiglio del Fascismo</a:t>
            </a:r>
          </a:p>
          <a:p>
            <a:pPr lvl="0" algn="ctr">
              <a:spcBef>
                <a:spcPct val="0"/>
              </a:spcBef>
              <a:defRPr/>
            </a:pPr>
            <a:endParaRPr lang="it-IT" sz="3200" b="1" dirty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proposta di </a:t>
            </a:r>
            <a:r>
              <a:rPr lang="it-IT" sz="3200" dirty="0" smtClean="0"/>
              <a:t>togliere </a:t>
            </a:r>
            <a:r>
              <a:rPr lang="it-IT" sz="3200" dirty="0"/>
              <a:t>il comando militare a Mussolini</a:t>
            </a:r>
            <a:r>
              <a:rPr lang="it-IT" sz="3200" dirty="0" smtClean="0"/>
              <a:t>: </a:t>
            </a:r>
            <a:r>
              <a:rPr lang="it-IT" sz="3200" dirty="0"/>
              <a:t>19 sì contro 7 no</a:t>
            </a:r>
            <a:endParaRPr lang="it-IT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La caduta di Mussolini</a:t>
            </a:r>
            <a:endParaRPr lang="it-IT" dirty="0"/>
          </a:p>
        </p:txBody>
      </p:sp>
      <p:pic>
        <p:nvPicPr>
          <p:cNvPr id="25602" name="Picture 2" descr="Risultato immagine per grandi fascim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1"/>
            <a:ext cx="123825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428596" y="1285861"/>
            <a:ext cx="8429684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“ […] dichiara</a:t>
            </a:r>
            <a:endParaRPr lang="it-IT" sz="2400" dirty="0"/>
          </a:p>
          <a:p>
            <a:r>
              <a:rPr lang="it-IT" sz="2400" dirty="0"/>
              <a:t>che a tale scopo è necessario l'immediato ripristino di tutte le funzioni statali, attribuendo alla Corona, al Gran Consiglio, al Governo, al Parlamento, alle Corporazioni i compiti e le responsabilità stabilite dalle nostre leggi statutarie e costituzionali;</a:t>
            </a:r>
          </a:p>
          <a:p>
            <a:r>
              <a:rPr lang="it-IT" sz="2400" dirty="0"/>
              <a:t>invita</a:t>
            </a:r>
          </a:p>
          <a:p>
            <a:r>
              <a:rPr lang="it-IT" sz="2400" dirty="0"/>
              <a:t>il Governo a pregare la Maestà del Re, verso il quale si rivolge fedele e fiducioso il cuore di tutta la Nazione, affinché Egli voglia per l'onore e la salvezza della Patria assumere con l'effettivo comando delle Forze Armate di terra, di mare, dell'aria, secondo l'articolo 5 dello Statuto del Regno, quella suprema iniziativa di decisione che le nostre istituzioni a Lui attribuiscono e che sono sempre state in tutta la nostra storia nazionale il retaggio glorioso della nostra Augusta Dinastia di </a:t>
            </a:r>
            <a:r>
              <a:rPr lang="it-IT" sz="2400" dirty="0" smtClean="0"/>
              <a:t>Savoia”</a:t>
            </a:r>
            <a:endParaRPr lang="it-IT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La caduta di Mussolini</a:t>
            </a:r>
            <a:endParaRPr lang="it-IT" dirty="0"/>
          </a:p>
        </p:txBody>
      </p:sp>
      <p:pic>
        <p:nvPicPr>
          <p:cNvPr id="25602" name="Picture 2" descr="Risultato immagine per grandi fascim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9994" y="142852"/>
            <a:ext cx="101496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428596" y="1285860"/>
            <a:ext cx="842968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Dal diario di Grandi</a:t>
            </a:r>
          </a:p>
          <a:p>
            <a:r>
              <a:rPr lang="it-IT" sz="2400" dirty="0" smtClean="0"/>
              <a:t>“Dopo </a:t>
            </a:r>
            <a:r>
              <a:rPr lang="it-IT" sz="2400" dirty="0"/>
              <a:t>un attimo di silenzio il duce si alza e si avvia a passo lento verso l'uscita. Ferma con un gesto del braccio il segretario del partito, mentre questi si accinge a dare il consueto saluto al duce. Sulla soglia della sala del Mappamondo il duce si volge verso l'assemblea e dice: "Il Gran Consiglio stasera ha aperto la crisi del regime"</a:t>
            </a:r>
            <a:endParaRPr lang="it-IT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La caduta di Mussolini</a:t>
            </a:r>
            <a:endParaRPr lang="it-IT" dirty="0"/>
          </a:p>
        </p:txBody>
      </p:sp>
      <p:pic>
        <p:nvPicPr>
          <p:cNvPr id="7" name="Immagine 6" descr="https://anticafrontierabb.files.wordpress.com/2012/07/25-luglio-1943.jpg"/>
          <p:cNvPicPr/>
          <p:nvPr/>
        </p:nvPicPr>
        <p:blipFill>
          <a:blip r:embed="rId3" cstate="print"/>
          <a:srcRect b="10065"/>
          <a:stretch>
            <a:fillRect/>
          </a:stretch>
        </p:blipFill>
        <p:spPr bwMode="auto">
          <a:xfrm>
            <a:off x="428596" y="4071942"/>
            <a:ext cx="3699510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143372" y="4643447"/>
            <a:ext cx="478634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Il 25 luglio il re fa </a:t>
            </a:r>
            <a:r>
              <a:rPr lang="it-IT" sz="2400" b="1" dirty="0" smtClean="0">
                <a:solidFill>
                  <a:srgbClr val="FF0000"/>
                </a:solidFill>
              </a:rPr>
              <a:t>arrestare</a:t>
            </a:r>
            <a:r>
              <a:rPr lang="it-IT" sz="2400" dirty="0" smtClean="0"/>
              <a:t> Mussolini e nomina </a:t>
            </a:r>
            <a:r>
              <a:rPr lang="it-IT" sz="2400" b="1" dirty="0" smtClean="0">
                <a:solidFill>
                  <a:srgbClr val="FF0000"/>
                </a:solidFill>
              </a:rPr>
              <a:t>Badoglio</a:t>
            </a:r>
            <a:r>
              <a:rPr lang="it-IT" sz="2400" dirty="0" smtClean="0"/>
              <a:t> capo del governo</a:t>
            </a:r>
            <a:endParaRPr lang="it-IT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428596" y="1285860"/>
            <a:ext cx="8429684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Il popolo si aspetta la pace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 Paura di una reazione tedesca: trattative segrete con gli Alleati</a:t>
            </a:r>
          </a:p>
          <a:p>
            <a:endParaRPr lang="it-IT" sz="2400" dirty="0" smtClean="0">
              <a:solidFill>
                <a:schemeClr val="tx1"/>
              </a:solidFill>
            </a:endParaRPr>
          </a:p>
          <a:p>
            <a:r>
              <a:rPr lang="it-IT" sz="2400" dirty="0" smtClean="0">
                <a:solidFill>
                  <a:schemeClr val="tx1"/>
                </a:solidFill>
              </a:rPr>
              <a:t>Armistizio a </a:t>
            </a:r>
            <a:r>
              <a:rPr lang="it-IT" sz="2400" b="1" dirty="0" err="1" smtClean="0">
                <a:solidFill>
                  <a:schemeClr val="tx1"/>
                </a:solidFill>
              </a:rPr>
              <a:t>Cassibile</a:t>
            </a:r>
            <a:r>
              <a:rPr lang="it-IT" sz="2400" dirty="0" smtClean="0">
                <a:solidFill>
                  <a:schemeClr val="tx1"/>
                </a:solidFill>
              </a:rPr>
              <a:t> (</a:t>
            </a:r>
            <a:r>
              <a:rPr lang="it-IT" sz="2400" b="1" dirty="0" smtClean="0">
                <a:solidFill>
                  <a:schemeClr val="tx1"/>
                </a:solidFill>
              </a:rPr>
              <a:t>3 settembre</a:t>
            </a:r>
            <a:r>
              <a:rPr lang="it-IT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it-IT" sz="2400" b="1" dirty="0" smtClean="0">
                <a:solidFill>
                  <a:schemeClr val="tx1"/>
                </a:solidFill>
              </a:rPr>
              <a:t>Comunicazione</a:t>
            </a:r>
            <a:r>
              <a:rPr lang="it-IT" sz="2400" dirty="0" smtClean="0">
                <a:solidFill>
                  <a:schemeClr val="tx1"/>
                </a:solidFill>
              </a:rPr>
              <a:t> dell’</a:t>
            </a:r>
            <a:r>
              <a:rPr lang="it-IT" sz="2400" b="1" dirty="0" smtClean="0">
                <a:solidFill>
                  <a:schemeClr val="tx1"/>
                </a:solidFill>
              </a:rPr>
              <a:t>armistizio</a:t>
            </a:r>
            <a:r>
              <a:rPr lang="it-IT" sz="2400" dirty="0" smtClean="0">
                <a:solidFill>
                  <a:schemeClr val="tx1"/>
                </a:solidFill>
              </a:rPr>
              <a:t> (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settembre</a:t>
            </a:r>
            <a:r>
              <a:rPr lang="it-IT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L’armistizio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85786" y="4643448"/>
            <a:ext cx="364333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Re e Badoglio a </a:t>
            </a:r>
            <a:r>
              <a:rPr lang="it-IT" sz="2400" b="1" dirty="0" smtClean="0">
                <a:solidFill>
                  <a:srgbClr val="FF0000"/>
                </a:solidFill>
              </a:rPr>
              <a:t>Brindisi</a:t>
            </a:r>
          </a:p>
        </p:txBody>
      </p:sp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4121" r="20673"/>
          <a:stretch>
            <a:fillRect/>
          </a:stretch>
        </p:blipFill>
        <p:spPr bwMode="auto">
          <a:xfrm>
            <a:off x="4857754" y="3571877"/>
            <a:ext cx="3773213" cy="2928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pPr algn="l"/>
            <a:r>
              <a:rPr lang="it-IT" dirty="0" smtClean="0"/>
              <a:t>La linea Gustav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4282" y="1857364"/>
            <a:ext cx="4357686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Invasione tedesca </a:t>
            </a:r>
            <a:r>
              <a:rPr lang="it-IT" sz="2400" dirty="0" smtClean="0"/>
              <a:t>del nord e del centro Italia</a:t>
            </a:r>
          </a:p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</a:rPr>
              <a:t>Liberazione</a:t>
            </a:r>
            <a:r>
              <a:rPr lang="it-IT" sz="2400" dirty="0" smtClean="0">
                <a:solidFill>
                  <a:schemeClr val="tx1"/>
                </a:solidFill>
              </a:rPr>
              <a:t> dell’Italia fino alla </a:t>
            </a:r>
            <a:r>
              <a:rPr lang="it-IT" sz="2400" b="1" dirty="0" smtClean="0">
                <a:solidFill>
                  <a:schemeClr val="tx1"/>
                </a:solidFill>
              </a:rPr>
              <a:t>linea Gustav </a:t>
            </a:r>
            <a:r>
              <a:rPr lang="it-IT" sz="2400" dirty="0" smtClean="0">
                <a:solidFill>
                  <a:schemeClr val="tx1"/>
                </a:solidFill>
              </a:rPr>
              <a:t>(Cassino)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</a:rPr>
              <a:t>Esercito</a:t>
            </a:r>
            <a:r>
              <a:rPr lang="it-IT" sz="2400" dirty="0" smtClean="0">
                <a:solidFill>
                  <a:schemeClr val="tx1"/>
                </a:solidFill>
              </a:rPr>
              <a:t> italiano senza una guida precisa</a:t>
            </a:r>
          </a:p>
        </p:txBody>
      </p:sp>
      <p:pic>
        <p:nvPicPr>
          <p:cNvPr id="3174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734" y="1000109"/>
            <a:ext cx="4324266" cy="550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La Repubblica di Salò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7158" y="1500175"/>
            <a:ext cx="5286412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12 settembre 1943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Mussolini, prigioniero sul Gran Sasso, viene </a:t>
            </a:r>
            <a:r>
              <a:rPr lang="it-IT" sz="2400" b="1" dirty="0" smtClean="0">
                <a:solidFill>
                  <a:schemeClr val="tx1"/>
                </a:solidFill>
              </a:rPr>
              <a:t>liberato dai tedeschi </a:t>
            </a:r>
            <a:r>
              <a:rPr lang="it-IT" sz="2400" dirty="0" smtClean="0">
                <a:solidFill>
                  <a:schemeClr val="tx1"/>
                </a:solidFill>
              </a:rPr>
              <a:t>(operazione “Quercia” dei paracadutisti tedeschi)</a:t>
            </a:r>
          </a:p>
          <a:p>
            <a:endParaRPr lang="it-IT" sz="2400" dirty="0" smtClean="0">
              <a:solidFill>
                <a:schemeClr val="tx1"/>
              </a:solidFill>
            </a:endParaRPr>
          </a:p>
          <a:p>
            <a:r>
              <a:rPr lang="it-IT" sz="2400" dirty="0" smtClean="0">
                <a:solidFill>
                  <a:schemeClr val="tx1"/>
                </a:solidFill>
              </a:rPr>
              <a:t>Ricostruzione del fascismo nel nord Italia: </a:t>
            </a:r>
            <a:r>
              <a:rPr lang="it-IT" sz="2400" b="1" dirty="0" smtClean="0">
                <a:solidFill>
                  <a:srgbClr val="FF0000"/>
                </a:solidFill>
              </a:rPr>
              <a:t>Repubblica sociale italiana</a:t>
            </a:r>
            <a:r>
              <a:rPr lang="it-IT" sz="2400" dirty="0" smtClean="0">
                <a:solidFill>
                  <a:schemeClr val="tx1"/>
                </a:solidFill>
              </a:rPr>
              <a:t> (o </a:t>
            </a:r>
            <a:r>
              <a:rPr lang="it-IT" sz="2400" b="1" dirty="0" smtClean="0">
                <a:solidFill>
                  <a:schemeClr val="tx1"/>
                </a:solidFill>
              </a:rPr>
              <a:t>Repubblica di Salò</a:t>
            </a:r>
            <a:r>
              <a:rPr lang="it-IT" sz="24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277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857884" y="2643181"/>
            <a:ext cx="3089342" cy="36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 t="3219" b="56538"/>
          <a:stretch>
            <a:fillRect/>
          </a:stretch>
        </p:blipFill>
        <p:spPr bwMode="auto">
          <a:xfrm>
            <a:off x="857224" y="4714885"/>
            <a:ext cx="4000528" cy="1785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L’Italia divisa</a:t>
            </a:r>
            <a:endParaRPr lang="it-IT" dirty="0"/>
          </a:p>
        </p:txBody>
      </p:sp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357298"/>
            <a:ext cx="4285234" cy="5351478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6286512" y="3857628"/>
            <a:ext cx="214314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Regno d’Italia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4282" y="2000240"/>
            <a:ext cx="21431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Repubblica di Salò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2928934"/>
            <a:ext cx="214314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Sacche di attività partigiane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L’Italia non partecipa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348" y="2071678"/>
            <a:ext cx="7858180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200" dirty="0"/>
              <a:t>Per il </a:t>
            </a:r>
            <a:r>
              <a:rPr lang="it-IT" sz="3200" b="1" dirty="0"/>
              <a:t>Patto d’acciaio </a:t>
            </a:r>
            <a:r>
              <a:rPr lang="it-IT" sz="3200" dirty="0"/>
              <a:t>l’Italia sarebbe dovuta entrare in </a:t>
            </a:r>
            <a:r>
              <a:rPr lang="it-IT" sz="3200" dirty="0" smtClean="0"/>
              <a:t>guerra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MA</a:t>
            </a:r>
          </a:p>
          <a:p>
            <a:pPr lvl="0" algn="just">
              <a:spcBef>
                <a:spcPct val="0"/>
              </a:spcBef>
              <a:defRPr/>
            </a:pPr>
            <a:r>
              <a:rPr lang="it-IT" sz="3200" dirty="0" smtClean="0"/>
              <a:t>L’Italia NON È PRONTA</a:t>
            </a:r>
          </a:p>
          <a:p>
            <a:pPr lvl="0" algn="just">
              <a:spcBef>
                <a:spcPct val="0"/>
              </a:spcBef>
              <a:buFontTx/>
              <a:buChar char="-"/>
              <a:defRPr/>
            </a:pPr>
            <a:r>
              <a:rPr lang="it-IT" sz="3200" dirty="0" smtClean="0"/>
              <a:t> Militarmente</a:t>
            </a:r>
          </a:p>
          <a:p>
            <a:pPr lvl="0" algn="just">
              <a:spcBef>
                <a:spcPct val="0"/>
              </a:spcBef>
              <a:buFontTx/>
              <a:buChar char="-"/>
              <a:defRPr/>
            </a:pPr>
            <a:r>
              <a:rPr lang="it-IT" sz="3200" dirty="0"/>
              <a:t> </a:t>
            </a:r>
            <a:r>
              <a:rPr lang="it-IT" sz="3200" dirty="0" smtClean="0"/>
              <a:t>Economicamente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15008" y="5643577"/>
            <a:ext cx="329567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000" dirty="0" smtClean="0"/>
              <a:t>v. diario di Ciano</a:t>
            </a:r>
            <a:endParaRPr lang="it-IT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La Resistenza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7158" y="1714488"/>
            <a:ext cx="7286676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La </a:t>
            </a:r>
            <a:r>
              <a:rPr lang="it-IT" sz="2400" b="1" dirty="0" smtClean="0"/>
              <a:t>Resistenza</a:t>
            </a:r>
            <a:r>
              <a:rPr lang="it-IT" sz="2400" dirty="0" smtClean="0"/>
              <a:t> è quel movimento di partigiani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nato tra </a:t>
            </a:r>
            <a:r>
              <a:rPr lang="it-IT" sz="2400" b="1" dirty="0" smtClean="0"/>
              <a:t>la popolazione del nord Italia 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che ha l’obiettivo di ristabilire la </a:t>
            </a:r>
            <a:r>
              <a:rPr lang="it-IT" sz="2400" b="1" dirty="0" smtClean="0"/>
              <a:t>democrazia</a:t>
            </a:r>
            <a:r>
              <a:rPr lang="it-IT" sz="2400" dirty="0" smtClean="0"/>
              <a:t>, </a:t>
            </a:r>
            <a:r>
              <a:rPr lang="it-IT" sz="2400" b="1" dirty="0" smtClean="0"/>
              <a:t>cacciando gli invasori nazisti </a:t>
            </a:r>
            <a:r>
              <a:rPr lang="it-IT" sz="2400" dirty="0" smtClean="0"/>
              <a:t>ed</a:t>
            </a:r>
            <a:r>
              <a:rPr lang="it-IT" sz="2400" b="1" dirty="0" smtClean="0"/>
              <a:t> eliminando ogni residuo di fascismo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71736" y="4071942"/>
            <a:ext cx="628654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9 settembre </a:t>
            </a:r>
            <a:r>
              <a:rPr lang="it-IT" sz="2400" dirty="0" smtClean="0"/>
              <a:t>1943: viene formato a Roma il </a:t>
            </a:r>
            <a:r>
              <a:rPr lang="it-IT" sz="2400" b="1" dirty="0" smtClean="0"/>
              <a:t>Comitato di Liberazione Nazionale</a:t>
            </a:r>
            <a:r>
              <a:rPr lang="it-IT" sz="2400" dirty="0" smtClean="0"/>
              <a:t> (</a:t>
            </a:r>
            <a:r>
              <a:rPr lang="it-IT" sz="2400" dirty="0" err="1" smtClean="0"/>
              <a:t>Cln</a:t>
            </a:r>
            <a:r>
              <a:rPr lang="it-IT" sz="2400" dirty="0" smtClean="0"/>
              <a:t>), un organo clandestino che aveva l’intento di organizzare la lotta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33794" name="Picture 2" descr="https://upload.wikimedia.org/wikipedia/commons/thumb/2/2d/Flag_of_Italian_Committee_of_National_Liberation.svg/220px-Flag_of_Italian_Committee_of_National_Liberat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2157442" cy="1265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La Resistenza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28596" y="2071678"/>
            <a:ext cx="8072494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Si intrecciano tre diversi conflitti (Pavone):</a:t>
            </a:r>
          </a:p>
          <a:p>
            <a:endParaRPr lang="it-IT" sz="2400" dirty="0" smtClean="0"/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 una </a:t>
            </a:r>
            <a:r>
              <a:rPr lang="it-IT" sz="2400" b="1" i="1" dirty="0" smtClean="0"/>
              <a:t>guerra patriottica</a:t>
            </a:r>
            <a:r>
              <a:rPr lang="it-IT" sz="2400" dirty="0" smtClean="0"/>
              <a:t>, condotta per liberare il paese dai tedeschi</a:t>
            </a:r>
          </a:p>
          <a:p>
            <a:pPr lvl="0">
              <a:buFont typeface="Arial" pitchFamily="34" charset="0"/>
              <a:buChar char="•"/>
            </a:pPr>
            <a:endParaRPr lang="it-IT" sz="2400" dirty="0" smtClean="0"/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 una </a:t>
            </a:r>
            <a:r>
              <a:rPr lang="it-IT" sz="2400" b="1" i="1" dirty="0" smtClean="0"/>
              <a:t>guerra civile</a:t>
            </a:r>
            <a:r>
              <a:rPr lang="it-IT" sz="2400" dirty="0" smtClean="0"/>
              <a:t> tra i partigiani e i fascisti (i “repubblichini”)</a:t>
            </a:r>
          </a:p>
          <a:p>
            <a:pPr lvl="0">
              <a:buFont typeface="Arial" pitchFamily="34" charset="0"/>
              <a:buChar char="•"/>
            </a:pPr>
            <a:endParaRPr lang="it-IT" sz="2400" dirty="0" smtClean="0"/>
          </a:p>
          <a:p>
            <a:pPr lvl="0">
              <a:buFont typeface="Arial" pitchFamily="34" charset="0"/>
              <a:buChar char="•"/>
            </a:pPr>
            <a:r>
              <a:rPr lang="it-IT" sz="2400" dirty="0" smtClean="0"/>
              <a:t> una </a:t>
            </a:r>
            <a:r>
              <a:rPr lang="it-IT" sz="2400" b="1" i="1" dirty="0" smtClean="0"/>
              <a:t>guerra di classe</a:t>
            </a:r>
            <a:r>
              <a:rPr lang="it-IT" sz="2400" dirty="0" smtClean="0"/>
              <a:t>, condotta soprattutto dai comunisti contro quei ceti che avevano sostenuto i fascisti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La Resistenza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00034" y="1500174"/>
            <a:ext cx="807249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Settembre -dicembre del 1943: entrano in azione, al Centro e al Nord, diverse </a:t>
            </a:r>
            <a:r>
              <a:rPr lang="it-IT" sz="2400" b="1" dirty="0" smtClean="0"/>
              <a:t>bande partigiane</a:t>
            </a:r>
            <a:r>
              <a:rPr lang="it-IT" sz="2400" dirty="0" smtClean="0"/>
              <a:t>, soprattutto sulle montagne e in campagna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agiscono con </a:t>
            </a:r>
            <a:r>
              <a:rPr lang="it-IT" sz="2400" b="1" i="1" dirty="0" smtClean="0">
                <a:solidFill>
                  <a:srgbClr val="FF0000"/>
                </a:solidFill>
              </a:rPr>
              <a:t>sabotaggi, attentati e azioni di disturbo</a:t>
            </a:r>
            <a:r>
              <a:rPr lang="it-IT" sz="2400" dirty="0" smtClean="0"/>
              <a:t>; i tedeschi spesso rispondono con feroci </a:t>
            </a:r>
            <a:r>
              <a:rPr lang="it-IT" sz="2400" b="1" dirty="0" smtClean="0"/>
              <a:t>rappresaglie</a:t>
            </a:r>
            <a:r>
              <a:rPr lang="it-IT" sz="2400" dirty="0" smtClean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43504" y="3714752"/>
            <a:ext cx="321471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Fosse </a:t>
            </a:r>
            <a:r>
              <a:rPr lang="it-IT" sz="2400" dirty="0" err="1" smtClean="0"/>
              <a:t>Ardeatine</a:t>
            </a:r>
            <a:endParaRPr lang="it-IT" sz="24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5143504" y="4714884"/>
            <a:ext cx="321471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Sant’Anna di </a:t>
            </a:r>
            <a:r>
              <a:rPr lang="it-IT" sz="2400" dirty="0" err="1" smtClean="0"/>
              <a:t>Stazzema</a:t>
            </a:r>
            <a:endParaRPr lang="it-IT" sz="24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5143504" y="5786454"/>
            <a:ext cx="321471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Marzabotto</a:t>
            </a:r>
          </a:p>
        </p:txBody>
      </p:sp>
      <p:pic>
        <p:nvPicPr>
          <p:cNvPr id="3584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12396" r="7032" b="15190"/>
          <a:stretch>
            <a:fillRect/>
          </a:stretch>
        </p:blipFill>
        <p:spPr bwMode="auto">
          <a:xfrm>
            <a:off x="500034" y="3643314"/>
            <a:ext cx="4357718" cy="280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La Resistenza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596" y="2000240"/>
            <a:ext cx="807249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Composizione sociale </a:t>
            </a:r>
            <a:r>
              <a:rPr lang="it-IT" sz="2400" b="1" i="1" dirty="0" smtClean="0"/>
              <a:t>eterogenea</a:t>
            </a:r>
            <a:r>
              <a:rPr lang="it-IT" sz="2400" dirty="0" smtClean="0"/>
              <a:t>: operai e contadini, ma anche studenti, rappresentanti del ceto medio, ufficiali, soldati.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8596" y="3143248"/>
            <a:ext cx="4000528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Successivamente si dividono </a:t>
            </a:r>
            <a:r>
              <a:rPr lang="it-IT" sz="2400" b="1" i="1" dirty="0" smtClean="0"/>
              <a:t>in base all’orientamento politico</a:t>
            </a:r>
            <a:r>
              <a:rPr lang="it-IT" sz="2400" b="1" dirty="0" smtClean="0"/>
              <a:t> </a:t>
            </a:r>
            <a:r>
              <a:rPr lang="it-IT" sz="2400" dirty="0" smtClean="0"/>
              <a:t>(ad esempio, le </a:t>
            </a:r>
            <a:r>
              <a:rPr lang="it-IT" sz="2400" i="1" dirty="0" smtClean="0"/>
              <a:t>Brigate Garibaldi</a:t>
            </a:r>
            <a:r>
              <a:rPr lang="it-IT" sz="2400" dirty="0" smtClean="0"/>
              <a:t>, le più numerose, erano di orientamento comunista; le </a:t>
            </a:r>
            <a:r>
              <a:rPr lang="it-IT" sz="2400" i="1" dirty="0" smtClean="0"/>
              <a:t>Brigate Matteotti</a:t>
            </a:r>
            <a:r>
              <a:rPr lang="it-IT" sz="2400" dirty="0" smtClean="0"/>
              <a:t> erano composte da socialisti, e così via).</a:t>
            </a:r>
            <a:endParaRPr lang="it-IT" sz="2400" dirty="0"/>
          </a:p>
        </p:txBody>
      </p:sp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572000" y="3143248"/>
            <a:ext cx="445174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Cosa fare del re?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596" y="1857364"/>
            <a:ext cx="8072494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Come comportarsi con il re</a:t>
            </a:r>
            <a:r>
              <a:rPr lang="it-IT" sz="2400" dirty="0" smtClean="0"/>
              <a:t> che aveva accettato il fascismo? </a:t>
            </a:r>
          </a:p>
          <a:p>
            <a:endParaRPr lang="it-IT" sz="2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400" b="1" dirty="0" smtClean="0"/>
              <a:t> Vittorio Emanuele III</a:t>
            </a:r>
            <a:r>
              <a:rPr lang="it-IT" sz="2400" dirty="0" smtClean="0"/>
              <a:t>, ormai compromesso,  accetta di </a:t>
            </a:r>
            <a:r>
              <a:rPr lang="it-IT" sz="2400" b="1" dirty="0" smtClean="0">
                <a:solidFill>
                  <a:srgbClr val="FF0000"/>
                </a:solidFill>
              </a:rPr>
              <a:t>lasciare il posto </a:t>
            </a:r>
            <a:r>
              <a:rPr lang="it-IT" sz="2400" b="1" dirty="0" smtClean="0"/>
              <a:t>al figlio Umberto</a:t>
            </a:r>
            <a:r>
              <a:rPr lang="it-IT" sz="2400" dirty="0" smtClean="0"/>
              <a:t> non appena Roma fosse stata liberata 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nello stesso tempo </a:t>
            </a:r>
            <a:r>
              <a:rPr lang="it-IT" sz="2400" b="1" u="sng" dirty="0" smtClean="0"/>
              <a:t>Togliatti</a:t>
            </a:r>
            <a:r>
              <a:rPr lang="it-IT" sz="2400" dirty="0" smtClean="0"/>
              <a:t> (leader del </a:t>
            </a:r>
            <a:r>
              <a:rPr lang="it-IT" sz="2400" b="1" dirty="0" smtClean="0"/>
              <a:t>PCI</a:t>
            </a:r>
            <a:r>
              <a:rPr lang="it-IT" sz="2400" dirty="0" smtClean="0"/>
              <a:t>) disse che </a:t>
            </a:r>
            <a:r>
              <a:rPr lang="it-IT" sz="2400" b="1" dirty="0" smtClean="0"/>
              <a:t>era disposto a partecipare al governo</a:t>
            </a:r>
            <a:r>
              <a:rPr lang="it-IT" sz="2400" dirty="0" smtClean="0"/>
              <a:t>, e che le altre questioni politiche (la scelta tra monarchia o repubblica) dovevano essere </a:t>
            </a:r>
            <a:r>
              <a:rPr lang="it-IT" sz="2400" i="1" dirty="0" smtClean="0"/>
              <a:t>discusse </a:t>
            </a:r>
            <a:r>
              <a:rPr lang="it-IT" sz="2400" b="1" i="1" dirty="0" smtClean="0">
                <a:solidFill>
                  <a:srgbClr val="FF0000"/>
                </a:solidFill>
              </a:rPr>
              <a:t>solo dopo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l’ottenimento della </a:t>
            </a:r>
            <a:r>
              <a:rPr lang="it-IT" sz="2400" b="1" i="1" dirty="0" smtClean="0">
                <a:solidFill>
                  <a:srgbClr val="FF0000"/>
                </a:solidFill>
              </a:rPr>
              <a:t>vittoria</a:t>
            </a:r>
            <a:r>
              <a:rPr lang="it-IT" sz="2400" dirty="0" smtClean="0"/>
              <a:t>: per il momento tutte le forze dovevano </a:t>
            </a:r>
            <a:r>
              <a:rPr lang="it-IT" sz="2400" b="1" dirty="0" smtClean="0">
                <a:solidFill>
                  <a:srgbClr val="FF0000"/>
                </a:solidFill>
              </a:rPr>
              <a:t>rimanere unite </a:t>
            </a:r>
            <a:r>
              <a:rPr lang="it-IT" sz="2400" dirty="0" smtClean="0"/>
              <a:t>e concentrarsi sulla liberazione dell’Italia. Questa fu chiamata la </a:t>
            </a:r>
            <a:r>
              <a:rPr lang="it-IT" sz="2400" b="1" dirty="0" smtClean="0">
                <a:solidFill>
                  <a:srgbClr val="FF0000"/>
                </a:solidFill>
              </a:rPr>
              <a:t>svolta di Salerno</a:t>
            </a:r>
            <a:r>
              <a:rPr lang="it-IT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Il 25 aprile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857364"/>
            <a:ext cx="4643470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Inverno del 1944: la marcia degli Alleati infatti si ferma  alla </a:t>
            </a:r>
            <a:r>
              <a:rPr lang="it-IT" sz="2400" b="1" i="1" dirty="0" smtClean="0"/>
              <a:t>linea gotica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L’offensiva riprende nella </a:t>
            </a:r>
            <a:r>
              <a:rPr lang="it-IT" sz="2400" b="1" dirty="0" smtClean="0"/>
              <a:t>primavera del 1945</a:t>
            </a:r>
            <a:r>
              <a:rPr lang="it-IT" sz="2400" dirty="0" smtClean="0"/>
              <a:t>: a metà aprile la linea gotica fu sfondata; i tedeschi si ritirarono. </a:t>
            </a:r>
          </a:p>
          <a:p>
            <a:endParaRPr lang="it-IT" sz="2400" dirty="0" smtClean="0"/>
          </a:p>
          <a:p>
            <a:r>
              <a:rPr lang="it-IT" sz="2400" dirty="0" smtClean="0"/>
              <a:t>Genova e Milano si liberarono il </a:t>
            </a:r>
            <a:r>
              <a:rPr lang="it-IT" sz="2400" b="1" dirty="0" smtClean="0">
                <a:solidFill>
                  <a:srgbClr val="FF0000"/>
                </a:solidFill>
              </a:rPr>
              <a:t>25 aprile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(data poi scelta per commemorare la liberazione). </a:t>
            </a:r>
            <a:endParaRPr lang="it-IT" sz="2400" dirty="0"/>
          </a:p>
        </p:txBody>
      </p:sp>
      <p:pic>
        <p:nvPicPr>
          <p:cNvPr id="3993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000628" y="2071678"/>
            <a:ext cx="3965044" cy="3558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La fine di Mussolini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596" y="1857364"/>
            <a:ext cx="807249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Mussolini</a:t>
            </a:r>
            <a:r>
              <a:rPr lang="it-IT" sz="2400" dirty="0" smtClean="0"/>
              <a:t> tentò la fuga, travestito da soldato tedesco.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Fu riconosciuto e catturato il 28 aprile da una formazione partigiana, presso Como; qui fu </a:t>
            </a:r>
            <a:r>
              <a:rPr lang="it-IT" sz="2400" b="1" dirty="0" smtClean="0"/>
              <a:t>fucilato</a:t>
            </a:r>
            <a:r>
              <a:rPr lang="it-IT" sz="2400" dirty="0" smtClean="0"/>
              <a:t>, insieme alla sua compagna, Claretta Petacci.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Il suo cadavere fu </a:t>
            </a:r>
            <a:r>
              <a:rPr lang="it-IT" sz="2400" b="1" dirty="0" smtClean="0"/>
              <a:t>appeso</a:t>
            </a:r>
            <a:r>
              <a:rPr lang="it-IT" sz="2400" dirty="0" smtClean="0"/>
              <a:t> a testa in giù in </a:t>
            </a:r>
            <a:r>
              <a:rPr lang="it-IT" sz="2400" b="1" dirty="0" smtClean="0"/>
              <a:t>Piazza Loreto</a:t>
            </a:r>
            <a:r>
              <a:rPr lang="it-IT" sz="2400" dirty="0" smtClean="0"/>
              <a:t>, a Milano.</a:t>
            </a:r>
          </a:p>
        </p:txBody>
      </p:sp>
      <p:pic>
        <p:nvPicPr>
          <p:cNvPr id="7" name="Im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857628"/>
            <a:ext cx="1695459" cy="273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Le vittime</a:t>
            </a:r>
            <a:endParaRPr lang="it-IT" dirty="0"/>
          </a:p>
        </p:txBody>
      </p:sp>
      <p:pic>
        <p:nvPicPr>
          <p:cNvPr id="7" name="Immagine 6" descr="Risultati immagini per bilancio morti seconda guerra mondiale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643042" y="1785926"/>
            <a:ext cx="5715039" cy="3929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L’Italia non partecipa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348" y="2071679"/>
            <a:ext cx="785818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“NON BELLIGERANZA”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4348" y="3071811"/>
            <a:ext cx="721523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200" dirty="0" smtClean="0"/>
              <a:t>Ma, quando la </a:t>
            </a:r>
            <a:r>
              <a:rPr lang="it-IT" sz="3200" b="1" dirty="0" smtClean="0"/>
              <a:t>Germania</a:t>
            </a:r>
            <a:r>
              <a:rPr lang="it-IT" sz="3200" dirty="0" smtClean="0"/>
              <a:t> è ormai alle porte di </a:t>
            </a:r>
            <a:r>
              <a:rPr lang="it-IT" sz="3200" b="1" dirty="0" smtClean="0"/>
              <a:t>Parigi</a:t>
            </a:r>
            <a:r>
              <a:rPr lang="it-IT" sz="3200" dirty="0" smtClean="0"/>
              <a:t>, Mussolini teme di non ottenere nulla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29124" y="4071943"/>
            <a:ext cx="385765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“</a:t>
            </a:r>
            <a:r>
              <a:rPr lang="it-IT" sz="3200" i="1" dirty="0" smtClean="0"/>
              <a:t>Mi </a:t>
            </a:r>
            <a:r>
              <a:rPr lang="it-IT" sz="3200" i="1" dirty="0"/>
              <a:t>serve qualche migliaio di morti per sedermi al tavolo delle </a:t>
            </a:r>
            <a:r>
              <a:rPr lang="it-IT" sz="3200" i="1" dirty="0" smtClean="0"/>
              <a:t>trattative</a:t>
            </a:r>
            <a:r>
              <a:rPr lang="it-IT" sz="3200" dirty="0" smtClean="0"/>
              <a:t>”</a:t>
            </a:r>
            <a:endParaRPr lang="it-IT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La dichiarazione di guerra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348" y="2285994"/>
            <a:ext cx="785818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L’Italia entra in guerra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44" y="3071811"/>
            <a:ext cx="8715436" cy="32778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2300" dirty="0"/>
              <a:t>“Combattenti di terra, di mare, e dell'aria! Camicie Nere della Rivoluzione e delle Legioni, uomini e donne d'Italia, dell'Impero e del Regno di Albania. Ascoltate! Un'ora segnata dal destino batte nel cielo della nostra patria. L'ora delle decisioni irrevocabili. La dichiarazione di guerra è già stata consegnata agli ambasciatori di Gran Bretagna e di Francia [...] La parola d'ordine è una sola, categorica e impegnativa per tutti. Essa già trasvola ed accende i cuori dalle Alpi all'Oceano Indiano: </a:t>
            </a:r>
            <a:r>
              <a:rPr lang="it-IT" sz="2300" b="1" dirty="0"/>
              <a:t>vincere! E vinceremo</a:t>
            </a:r>
            <a:r>
              <a:rPr lang="it-IT" sz="2300" dirty="0"/>
              <a:t>, per dare finalmente un lungo periodo di pace con la giustizia all'Italia, all'Europa, al mondo”.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1857364"/>
            <a:ext cx="385765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800" dirty="0" smtClean="0"/>
              <a:t>10 giugno 1940</a:t>
            </a:r>
            <a:endParaRPr lang="it-IT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Le sconfitte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348" y="2285994"/>
            <a:ext cx="785818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Sulle Alpi, contro la </a:t>
            </a:r>
            <a:r>
              <a:rPr lang="it-IT" sz="3200" b="1" dirty="0" smtClean="0">
                <a:solidFill>
                  <a:srgbClr val="FF0000"/>
                </a:solidFill>
              </a:rPr>
              <a:t>Francia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4348" y="3286126"/>
            <a:ext cx="785818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200" dirty="0" smtClean="0"/>
              <a:t>Decisione mussoliniana di occupare la </a:t>
            </a:r>
            <a:r>
              <a:rPr lang="it-IT" sz="3200" b="1" dirty="0" smtClean="0">
                <a:solidFill>
                  <a:srgbClr val="FF0000"/>
                </a:solidFill>
              </a:rPr>
              <a:t>Grecia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(“</a:t>
            </a:r>
            <a:r>
              <a:rPr lang="it-IT" sz="3200" i="1" dirty="0" smtClean="0"/>
              <a:t>spezzeremo le reni alla Grecia</a:t>
            </a:r>
            <a:r>
              <a:rPr lang="it-IT" sz="3200" dirty="0" smtClean="0"/>
              <a:t>”)</a:t>
            </a:r>
          </a:p>
          <a:p>
            <a:pPr lvl="0" algn="just">
              <a:spcBef>
                <a:spcPct val="0"/>
              </a:spcBef>
              <a:buFontTx/>
              <a:buChar char="-"/>
              <a:defRPr/>
            </a:pPr>
            <a:r>
              <a:rPr lang="it-IT" sz="3200" dirty="0" smtClean="0"/>
              <a:t>Prima avanzata</a:t>
            </a:r>
          </a:p>
          <a:p>
            <a:pPr lvl="0" algn="just">
              <a:spcBef>
                <a:spcPct val="0"/>
              </a:spcBef>
              <a:buFontTx/>
              <a:buChar char="-"/>
              <a:defRPr/>
            </a:pPr>
            <a:r>
              <a:rPr lang="it-IT" sz="3200" dirty="0"/>
              <a:t> S</a:t>
            </a:r>
            <a:r>
              <a:rPr lang="it-IT" sz="3200" dirty="0" smtClean="0"/>
              <a:t>confitte e ritirata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Le sconfitte</a:t>
            </a:r>
            <a:endParaRPr lang="it-IT" dirty="0"/>
          </a:p>
        </p:txBody>
      </p:sp>
      <p:pic>
        <p:nvPicPr>
          <p:cNvPr id="1536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2" y="285729"/>
            <a:ext cx="8082527" cy="6219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6" y="1714488"/>
            <a:ext cx="6973709" cy="4576499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00034" y="928671"/>
            <a:ext cx="785818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/>
              <a:t>Interviene la </a:t>
            </a:r>
            <a:r>
              <a:rPr lang="it-IT" sz="3200" b="1" dirty="0" smtClean="0"/>
              <a:t>Germania</a:t>
            </a:r>
            <a:r>
              <a:rPr lang="it-IT" sz="3200" dirty="0" smtClean="0"/>
              <a:t> che invade i Balcani</a:t>
            </a:r>
          </a:p>
        </p:txBody>
      </p:sp>
      <p:sp>
        <p:nvSpPr>
          <p:cNvPr id="8" name="CasellaDiTesto 7"/>
          <p:cNvSpPr txBox="1"/>
          <p:nvPr/>
        </p:nvSpPr>
        <p:spPr>
          <a:xfrm rot="664109">
            <a:off x="5255489" y="2347913"/>
            <a:ext cx="294629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000" dirty="0" smtClean="0"/>
              <a:t>Appartengono all’Asse 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2000" dirty="0" smtClean="0"/>
              <a:t>(1940-1)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Le sconfitte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4348" y="2285994"/>
            <a:ext cx="785818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200" dirty="0" smtClean="0"/>
              <a:t>Ripetuti insuccessi in </a:t>
            </a:r>
            <a:r>
              <a:rPr lang="it-IT" sz="3200" b="1" dirty="0" smtClean="0">
                <a:solidFill>
                  <a:srgbClr val="FF0000"/>
                </a:solidFill>
              </a:rPr>
              <a:t>Russia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4348" y="3286125"/>
            <a:ext cx="785818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200" dirty="0" smtClean="0"/>
              <a:t>Fallimento della </a:t>
            </a:r>
            <a:r>
              <a:rPr lang="it-IT" sz="3200" dirty="0"/>
              <a:t>conquista di </a:t>
            </a:r>
            <a:r>
              <a:rPr lang="it-IT" sz="3200" dirty="0">
                <a:solidFill>
                  <a:srgbClr val="FF0000"/>
                </a:solidFill>
              </a:rPr>
              <a:t>Malta</a:t>
            </a:r>
            <a:r>
              <a:rPr lang="it-IT" sz="3200" dirty="0"/>
              <a:t>, del canale di </a:t>
            </a:r>
            <a:r>
              <a:rPr lang="it-IT" sz="3200" dirty="0">
                <a:solidFill>
                  <a:srgbClr val="FF0000"/>
                </a:solidFill>
              </a:rPr>
              <a:t>Suez</a:t>
            </a:r>
            <a:r>
              <a:rPr lang="it-IT" sz="3200" dirty="0"/>
              <a:t> e delle colonie inglesi dell’</a:t>
            </a:r>
            <a:r>
              <a:rPr lang="it-IT" sz="3200" b="1" dirty="0">
                <a:solidFill>
                  <a:srgbClr val="FF0000"/>
                </a:solidFill>
              </a:rPr>
              <a:t>Africa</a:t>
            </a:r>
            <a:r>
              <a:rPr lang="it-IT" sz="3200" dirty="0"/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settentrionale</a:t>
            </a:r>
            <a:r>
              <a:rPr lang="it-IT" sz="3200" dirty="0" smtClean="0"/>
              <a:t>.</a:t>
            </a:r>
          </a:p>
          <a:p>
            <a:pPr lvl="0" algn="just">
              <a:spcBef>
                <a:spcPct val="0"/>
              </a:spcBef>
              <a:defRPr/>
            </a:pPr>
            <a:endParaRPr lang="it-IT" sz="3200" dirty="0"/>
          </a:p>
          <a:p>
            <a:pPr lvl="0" algn="just">
              <a:spcBef>
                <a:spcPct val="0"/>
              </a:spcBef>
              <a:defRPr/>
            </a:pPr>
            <a:r>
              <a:rPr lang="it-IT" sz="3200" dirty="0" smtClean="0"/>
              <a:t>Deve intervenire la </a:t>
            </a:r>
            <a:r>
              <a:rPr lang="it-IT" sz="3200" b="1" dirty="0" smtClean="0"/>
              <a:t>Germania</a:t>
            </a:r>
            <a:r>
              <a:rPr lang="it-IT" sz="3200" dirty="0" smtClean="0"/>
              <a:t> (Rommel)</a:t>
            </a:r>
          </a:p>
        </p:txBody>
      </p:sp>
      <p:pic>
        <p:nvPicPr>
          <p:cNvPr id="20482" name="Picture 2" descr="Risultato immagine per romm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786323"/>
            <a:ext cx="116205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30883" r="50000" b="11764"/>
          <a:stretch>
            <a:fillRect/>
          </a:stretch>
        </p:blipFill>
        <p:spPr bwMode="auto">
          <a:xfrm>
            <a:off x="7286644" y="1"/>
            <a:ext cx="1714512" cy="262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14292"/>
            <a:ext cx="7772400" cy="1470025"/>
          </a:xfrm>
        </p:spPr>
        <p:txBody>
          <a:bodyPr/>
          <a:lstStyle/>
          <a:p>
            <a:r>
              <a:rPr lang="it-IT" dirty="0" smtClean="0"/>
              <a:t>Le sconfitte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1643049"/>
            <a:ext cx="785818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3200" dirty="0" smtClean="0"/>
              <a:t>Sconfitta decisiva di </a:t>
            </a:r>
            <a:r>
              <a:rPr lang="it-IT" sz="3200" b="1" dirty="0" err="1" smtClean="0">
                <a:solidFill>
                  <a:srgbClr val="FF0000"/>
                </a:solidFill>
              </a:rPr>
              <a:t>El</a:t>
            </a:r>
            <a:r>
              <a:rPr lang="it-IT" sz="3200" b="1" dirty="0" smtClean="0">
                <a:solidFill>
                  <a:srgbClr val="FF0000"/>
                </a:solidFill>
              </a:rPr>
              <a:t> Alamein </a:t>
            </a:r>
            <a:r>
              <a:rPr lang="it-IT" sz="3200" dirty="0" smtClean="0"/>
              <a:t>in Africa (novembre 1942)</a:t>
            </a:r>
          </a:p>
        </p:txBody>
      </p:sp>
      <p:pic>
        <p:nvPicPr>
          <p:cNvPr id="2150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t="12782"/>
          <a:stretch>
            <a:fillRect/>
          </a:stretch>
        </p:blipFill>
        <p:spPr bwMode="auto">
          <a:xfrm>
            <a:off x="1714482" y="2928935"/>
            <a:ext cx="6176959" cy="341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1167</Words>
  <Application>Microsoft Office PowerPoint</Application>
  <PresentationFormat>Presentazione su schermo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La II guerra mondiale degli italiani</vt:lpstr>
      <vt:lpstr>L’Italia non partecipa</vt:lpstr>
      <vt:lpstr>L’Italia non partecipa</vt:lpstr>
      <vt:lpstr>La dichiarazione di guerra</vt:lpstr>
      <vt:lpstr>Le sconfitte</vt:lpstr>
      <vt:lpstr>Le sconfitte</vt:lpstr>
      <vt:lpstr>Diapositiva 7</vt:lpstr>
      <vt:lpstr>Le sconfitte</vt:lpstr>
      <vt:lpstr>Le sconfitte</vt:lpstr>
      <vt:lpstr>I bombardamenti</vt:lpstr>
      <vt:lpstr>Diapositiva 11</vt:lpstr>
      <vt:lpstr>Lo sbarco in Sicilia</vt:lpstr>
      <vt:lpstr>La caduta di Mussolini</vt:lpstr>
      <vt:lpstr>La caduta di Mussolini</vt:lpstr>
      <vt:lpstr>La caduta di Mussolini</vt:lpstr>
      <vt:lpstr>L’armistizio</vt:lpstr>
      <vt:lpstr>La linea Gustav</vt:lpstr>
      <vt:lpstr>La Repubblica di Salò</vt:lpstr>
      <vt:lpstr>L’Italia divisa</vt:lpstr>
      <vt:lpstr>La Resistenza</vt:lpstr>
      <vt:lpstr>La Resistenza</vt:lpstr>
      <vt:lpstr>La Resistenza</vt:lpstr>
      <vt:lpstr>La Resistenza</vt:lpstr>
      <vt:lpstr>Cosa fare del re?</vt:lpstr>
      <vt:lpstr>Il 25 aprile</vt:lpstr>
      <vt:lpstr>La fine di Mussolini</vt:lpstr>
      <vt:lpstr>Le vittime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II guerra mondiale degli italiani</dc:title>
  <dc:creator>simone.dell@libero.it</dc:creator>
  <cp:lastModifiedBy>simone.dell@libero.it</cp:lastModifiedBy>
  <cp:revision>47</cp:revision>
  <dcterms:created xsi:type="dcterms:W3CDTF">2020-04-03T07:00:46Z</dcterms:created>
  <dcterms:modified xsi:type="dcterms:W3CDTF">2020-04-21T08:51:23Z</dcterms:modified>
</cp:coreProperties>
</file>